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87" r:id="rId2"/>
    <p:sldId id="271" r:id="rId3"/>
    <p:sldId id="266" r:id="rId4"/>
    <p:sldId id="283" r:id="rId5"/>
    <p:sldId id="269" r:id="rId6"/>
    <p:sldId id="270" r:id="rId7"/>
    <p:sldId id="267" r:id="rId8"/>
    <p:sldId id="285" r:id="rId9"/>
    <p:sldId id="274" r:id="rId10"/>
    <p:sldId id="275" r:id="rId11"/>
    <p:sldId id="276" r:id="rId12"/>
    <p:sldId id="277" r:id="rId13"/>
    <p:sldId id="280" r:id="rId14"/>
    <p:sldId id="281" r:id="rId15"/>
    <p:sldId id="278" r:id="rId16"/>
    <p:sldId id="279" r:id="rId17"/>
    <p:sldId id="282" r:id="rId18"/>
    <p:sldId id="284" r:id="rId19"/>
    <p:sldId id="268" r:id="rId20"/>
    <p:sldId id="28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7BD7"/>
    <a:srgbClr val="9148C8"/>
    <a:srgbClr val="0070C0"/>
    <a:srgbClr val="DDDDDD"/>
    <a:srgbClr val="D3C4B3"/>
    <a:srgbClr val="423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6E98C-CB2C-40FF-88E7-CC945433C11B}" v="154" dt="2024-08-13T01:35:49.866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3" autoAdjust="0"/>
    <p:restoredTop sz="94706" autoAdjust="0"/>
  </p:normalViewPr>
  <p:slideViewPr>
    <p:cSldViewPr>
      <p:cViewPr varScale="1">
        <p:scale>
          <a:sx n="87" d="100"/>
          <a:sy n="87" d="100"/>
        </p:scale>
        <p:origin x="10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Presenter: Frederik Tylim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29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Presenter: Jonathan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15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Presenter: Jonathan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93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Presenter: Kala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56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Presenter: Kala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23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Presenter: Kala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7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Presenter: Albert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3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Presenter: Albert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8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Presenter: 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70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Presenter: 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17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Presenter: </a:t>
            </a:r>
            <a:r>
              <a:rPr lang="en-US" dirty="0" err="1"/>
              <a:t>Yifei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14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Presenter: </a:t>
            </a:r>
            <a:r>
              <a:rPr lang="en-US" dirty="0" err="1"/>
              <a:t>Yifei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9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 bwMode="invGray">
          <a:xfrm>
            <a:off x="6285" y="3886200"/>
            <a:ext cx="12192000" cy="2103120"/>
          </a:xfrm>
          <a:prstGeom prst="rect">
            <a:avLst/>
          </a:prstGeom>
          <a:solidFill>
            <a:srgbClr val="9148C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  <a:solidFill>
            <a:srgbClr val="0070C0"/>
          </a:solidFill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29549-7094-6940-37F2-8AE87C0426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114522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CU-VIRT-AI-PT-0602024-U-LOLC-MWTH | GROUP 1| LAB OF PLOTTERS | PROJECT 1: PLOTTERS_AGAINST_CANCER</a:t>
            </a: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3FAD0A5F-37AE-5A22-4461-34084BB371F5}"/>
              </a:ext>
            </a:extLst>
          </p:cNvPr>
          <p:cNvSpPr/>
          <p:nvPr userDrawn="1"/>
        </p:nvSpPr>
        <p:spPr bwMode="invGray">
          <a:xfrm>
            <a:off x="838200" y="958095"/>
            <a:ext cx="10515599" cy="564756"/>
          </a:xfrm>
          <a:prstGeom prst="rect">
            <a:avLst/>
          </a:prstGeom>
          <a:solidFill>
            <a:srgbClr val="9148C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1376"/>
            <a:ext cx="10515600" cy="11452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rgbClr val="914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  <a:solidFill>
            <a:srgbClr val="0070C0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CU-VIRT-AI-PT-0602024-U-LOLC-MWTH | GROUP 1| LAB OF PLOTTERS | PROJECT 1: PLOTTERS_AGAINST_CANCER</a:t>
            </a:r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784743-172D-F8B6-5A10-AB8E0FB5B1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1" y="365126"/>
            <a:ext cx="10514028" cy="1145224"/>
          </a:xfrm>
          <a:prstGeom prst="rect">
            <a:avLst/>
          </a:prstGeom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A64C15CF-46AC-D08C-BCA8-7C1CE58BA463}"/>
              </a:ext>
            </a:extLst>
          </p:cNvPr>
          <p:cNvSpPr/>
          <p:nvPr userDrawn="1"/>
        </p:nvSpPr>
        <p:spPr bwMode="invGray">
          <a:xfrm>
            <a:off x="838200" y="365126"/>
            <a:ext cx="10515599" cy="1157725"/>
          </a:xfrm>
          <a:prstGeom prst="rect">
            <a:avLst/>
          </a:prstGeom>
          <a:solidFill>
            <a:srgbClr val="9148C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E2BACC-BF23-8155-7A34-525CB3823D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19" y="365126"/>
            <a:ext cx="10515599" cy="114522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CU-VIRT-AI-PT-0602024-U-LOLC-MWTH | GROUP 1| LAB OF PLOTTERS | PROJECT 1: PLOTTERS_AGAINST_CANCER</a:t>
            </a:r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B87A52F2-92E0-C3E3-6BEF-4E82543CB758}"/>
              </a:ext>
            </a:extLst>
          </p:cNvPr>
          <p:cNvSpPr/>
          <p:nvPr userDrawn="1"/>
        </p:nvSpPr>
        <p:spPr bwMode="invGray">
          <a:xfrm>
            <a:off x="838200" y="365126"/>
            <a:ext cx="10515599" cy="1157725"/>
          </a:xfrm>
          <a:prstGeom prst="rect">
            <a:avLst/>
          </a:prstGeom>
          <a:solidFill>
            <a:srgbClr val="9148C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CU-VIRT-AI-PT-0602024-U-LOLC-MWTH | GROUP 1| LAB OF PLOTTERS | PROJECT 1: PLOTTERS_AGAINST_CANCER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6B80F5-A683-9141-64AD-C66DB51A2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41" r="41087"/>
          <a:stretch/>
        </p:blipFill>
        <p:spPr>
          <a:xfrm rot="5400000">
            <a:off x="5523386" y="-4320062"/>
            <a:ext cx="1145224" cy="1051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0AB327-505F-A139-B6C9-4F3225F8C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61" t="15790" r="7418" b="16365"/>
          <a:stretch/>
        </p:blipFill>
        <p:spPr>
          <a:xfrm>
            <a:off x="8382000" y="116043"/>
            <a:ext cx="3657600" cy="1905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CU-VIRT-AI-PT-0602024-U-LOLC-MWTH | GROUP 1| LAB OF PLOTTERS | PROJECT 1: PLOTTERS_AGAINST_CANCER</a:t>
            </a:r>
          </a:p>
          <a:p>
            <a:endParaRPr lang="en-US" dirty="0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15AFD79C-5697-AA4B-42F1-710A267B16D9}"/>
              </a:ext>
            </a:extLst>
          </p:cNvPr>
          <p:cNvSpPr/>
          <p:nvPr userDrawn="1"/>
        </p:nvSpPr>
        <p:spPr bwMode="invGray">
          <a:xfrm>
            <a:off x="8376577" y="1075613"/>
            <a:ext cx="3652177" cy="952500"/>
          </a:xfrm>
          <a:prstGeom prst="rect">
            <a:avLst/>
          </a:prstGeom>
          <a:solidFill>
            <a:srgbClr val="9148C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FA3B22-6FE6-04F0-2E5E-096664AF6829}"/>
              </a:ext>
            </a:extLst>
          </p:cNvPr>
          <p:cNvSpPr/>
          <p:nvPr userDrawn="1"/>
        </p:nvSpPr>
        <p:spPr bwMode="ltGray">
          <a:xfrm>
            <a:off x="8381998" y="2130624"/>
            <a:ext cx="3652179" cy="4251378"/>
          </a:xfrm>
          <a:prstGeom prst="rect">
            <a:avLst/>
          </a:prstGeom>
          <a:solidFill>
            <a:srgbClr val="914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9" y="116043"/>
            <a:ext cx="3652179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419871-952F-6D70-B673-383E273912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" r="-148"/>
          <a:stretch/>
        </p:blipFill>
        <p:spPr>
          <a:xfrm>
            <a:off x="7924800" y="1527048"/>
            <a:ext cx="3652178" cy="1901952"/>
          </a:xfrm>
          <a:prstGeom prst="rect">
            <a:avLst/>
          </a:prstGeom>
        </p:spPr>
      </p:pic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CU-VIRT-AI-PT-0602024-U-LOLC-MWTH | GROUP 1| LAB OF PLOTTERS | PROJECT 1: PLOTTERS_AGAINST_CANCER</a:t>
            </a:r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819EC2CB-B359-9F28-7EC2-FE579C33FD4F}"/>
              </a:ext>
            </a:extLst>
          </p:cNvPr>
          <p:cNvSpPr/>
          <p:nvPr userDrawn="1"/>
        </p:nvSpPr>
        <p:spPr bwMode="invGray">
          <a:xfrm>
            <a:off x="7919378" y="2482862"/>
            <a:ext cx="3652177" cy="952500"/>
          </a:xfrm>
          <a:prstGeom prst="rect">
            <a:avLst/>
          </a:prstGeom>
          <a:solidFill>
            <a:srgbClr val="9148C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088" y="1533410"/>
            <a:ext cx="3652178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F9D548-773F-BC90-274F-FF9241C35111}"/>
              </a:ext>
            </a:extLst>
          </p:cNvPr>
          <p:cNvSpPr/>
          <p:nvPr userDrawn="1"/>
        </p:nvSpPr>
        <p:spPr bwMode="ltGray">
          <a:xfrm>
            <a:off x="7924800" y="3581400"/>
            <a:ext cx="3652179" cy="2362200"/>
          </a:xfrm>
          <a:prstGeom prst="rect">
            <a:avLst/>
          </a:prstGeom>
          <a:solidFill>
            <a:srgbClr val="914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CU-VIRT-AI-PT-0602024-U-LOLC-MWTH | GROUP 1| LAB OF PLOTTERS | PROJECT 1: PLOTTERS_AGAINST_CANCER</a:t>
            </a:r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Tx/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Tx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Tx/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Tx/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Tx/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6A5844-47B7-B6CE-E48F-831D304F9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21793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B05A230-33BA-659C-0B65-D0E6F59CD8DA}"/>
              </a:ext>
            </a:extLst>
          </p:cNvPr>
          <p:cNvSpPr txBox="1">
            <a:spLocks/>
          </p:cNvSpPr>
          <p:nvPr/>
        </p:nvSpPr>
        <p:spPr>
          <a:xfrm>
            <a:off x="841248" y="4257481"/>
            <a:ext cx="11198352" cy="1838519"/>
          </a:xfrm>
          <a:prstGeom prst="rect">
            <a:avLst/>
          </a:prstGeom>
          <a:solidFill>
            <a:srgbClr val="B07BD7">
              <a:alpha val="75000"/>
            </a:srgbClr>
          </a:solidFill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tx1"/>
                </a:solidFill>
              </a:rPr>
              <a:t>Lab of Plotters | Group 1</a:t>
            </a:r>
            <a:br>
              <a:rPr lang="en-US" sz="3500" b="1" dirty="0">
                <a:solidFill>
                  <a:schemeClr val="tx1"/>
                </a:solidFill>
              </a:rPr>
            </a:br>
            <a:r>
              <a:rPr lang="en-US" sz="3500" b="1" dirty="0">
                <a:solidFill>
                  <a:schemeClr val="tx1"/>
                </a:solidFill>
              </a:rPr>
              <a:t>Plotters Against Cancer</a:t>
            </a:r>
            <a:br>
              <a:rPr lang="en-US" sz="3500" b="1" dirty="0"/>
            </a:br>
            <a:endParaRPr lang="en-US" sz="35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048BC02-787E-54A8-E2F9-5E352323E78B}"/>
              </a:ext>
            </a:extLst>
          </p:cNvPr>
          <p:cNvSpPr txBox="1">
            <a:spLocks/>
          </p:cNvSpPr>
          <p:nvPr/>
        </p:nvSpPr>
        <p:spPr>
          <a:xfrm>
            <a:off x="841248" y="6096000"/>
            <a:ext cx="11198352" cy="475488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CU-VIRT-AI-PT-0602024-U-LOLC-MWTH | DATA ANALYSIS, PROJECT 1</a:t>
            </a:r>
          </a:p>
        </p:txBody>
      </p:sp>
    </p:spTree>
    <p:extLst>
      <p:ext uri="{BB962C8B-B14F-4D97-AF65-F5344CB8AC3E}">
        <p14:creationId xmlns:p14="http://schemas.microsoft.com/office/powerpoint/2010/main" val="126634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CD03FA-DBEF-97A0-1339-1CCB9D708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7B89-D90C-D3D0-C031-C9AE84CBF9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rtl="0" fontAlgn="base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Clear and accurate labeling of images</a:t>
            </a:r>
          </a:p>
          <a:p>
            <a:pPr rtl="0" fontAlgn="base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Visualizations supported with ample and precise explanation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DB49B-65CC-8B32-70BA-07A80CCA6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1CBEF-D8B0-A964-6214-A5C37D106A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FB79C-2AE7-A010-74D6-D0E0F15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 and Analysis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CEAEA-3A7D-8516-3DDD-20428BF53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4933" y="-110736"/>
            <a:ext cx="1218867" cy="505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F5B552-3678-EA80-BFB7-8D75A9A27E91}"/>
              </a:ext>
            </a:extLst>
          </p:cNvPr>
          <p:cNvSpPr txBox="1"/>
          <p:nvPr/>
        </p:nvSpPr>
        <p:spPr>
          <a:xfrm>
            <a:off x="10172866" y="46993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KALA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812664-BE4E-97BA-184B-43A9D5B54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61779" y="623369"/>
            <a:ext cx="1514686" cy="628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E0B3DB-9660-6781-A2AE-83CE5A902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83813" y="5593052"/>
            <a:ext cx="1514688" cy="628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5DB5AE-212D-4D0C-BE3B-0BE31C5D5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71099" y="2074773"/>
            <a:ext cx="1514686" cy="6287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C61A0E-0393-2C90-609B-B4B7BED891B1}"/>
              </a:ext>
            </a:extLst>
          </p:cNvPr>
          <p:cNvSpPr txBox="1"/>
          <p:nvPr/>
        </p:nvSpPr>
        <p:spPr>
          <a:xfrm rot="16200000">
            <a:off x="-187295" y="75307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A762BA-FBEF-204C-BCA2-5C08981138C7}"/>
              </a:ext>
            </a:extLst>
          </p:cNvPr>
          <p:cNvSpPr txBox="1"/>
          <p:nvPr/>
        </p:nvSpPr>
        <p:spPr>
          <a:xfrm rot="16200000">
            <a:off x="-170686" y="2204476"/>
            <a:ext cx="11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D65D32-02A5-D7A2-055C-FC3F31512004}"/>
              </a:ext>
            </a:extLst>
          </p:cNvPr>
          <p:cNvSpPr txBox="1"/>
          <p:nvPr/>
        </p:nvSpPr>
        <p:spPr>
          <a:xfrm rot="16200000">
            <a:off x="-225395" y="573280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61705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CD03FA-DBEF-97A0-1339-1CCB9D708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7B89-D90C-D3D0-C031-C9AE84CBF9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rtl="0" fontAlgn="base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Clear and accurate labeling of images</a:t>
            </a:r>
          </a:p>
          <a:p>
            <a:pPr rtl="0" fontAlgn="base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Visualizations supported with ample and precise explanation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DB49B-65CC-8B32-70BA-07A80CCA6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1CBEF-D8B0-A964-6214-A5C37D106A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FB79C-2AE7-A010-74D6-D0E0F15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 and Analysis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705DE-6907-67A6-B30B-2CE759BBE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3999" y="-110736"/>
            <a:ext cx="2057401" cy="505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3CECB9-BE25-904A-B5C9-C98B29EF6F99}"/>
              </a:ext>
            </a:extLst>
          </p:cNvPr>
          <p:cNvSpPr txBox="1"/>
          <p:nvPr/>
        </p:nvSpPr>
        <p:spPr>
          <a:xfrm>
            <a:off x="9524999" y="46676"/>
            <a:ext cx="1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ALBERT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5CCE2E-CE72-0BE4-E6E7-6AD5B4502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61779" y="623369"/>
            <a:ext cx="1514686" cy="628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50D75A-10DD-FDB9-B197-4DEAE9410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83813" y="5593052"/>
            <a:ext cx="1514688" cy="628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F92D1B-C7C3-CE54-D226-3684023F4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71099" y="2074773"/>
            <a:ext cx="1514686" cy="628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659D34-536A-9F72-4CC9-F533C79874B1}"/>
              </a:ext>
            </a:extLst>
          </p:cNvPr>
          <p:cNvSpPr txBox="1"/>
          <p:nvPr/>
        </p:nvSpPr>
        <p:spPr>
          <a:xfrm rot="16200000">
            <a:off x="-187295" y="75307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CD8D6A-6A0F-B1DF-181E-93D8DB1E3046}"/>
              </a:ext>
            </a:extLst>
          </p:cNvPr>
          <p:cNvSpPr txBox="1"/>
          <p:nvPr/>
        </p:nvSpPr>
        <p:spPr>
          <a:xfrm rot="16200000">
            <a:off x="-170686" y="2204476"/>
            <a:ext cx="11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BE9755-A172-357E-0380-6C2F27EBC90F}"/>
              </a:ext>
            </a:extLst>
          </p:cNvPr>
          <p:cNvSpPr txBox="1"/>
          <p:nvPr/>
        </p:nvSpPr>
        <p:spPr>
          <a:xfrm rot="16200000">
            <a:off x="-225395" y="573280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24904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CD03FA-DBEF-97A0-1339-1CCB9D708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7B89-D90C-D3D0-C031-C9AE84CBF9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rtl="0" fontAlgn="base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Clear and accurate labeling of images</a:t>
            </a:r>
          </a:p>
          <a:p>
            <a:pPr rtl="0" fontAlgn="base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Visualizations supported with ample and precise explanation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DB49B-65CC-8B32-70BA-07A80CCA6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1CBEF-D8B0-A964-6214-A5C37D106A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FB79C-2AE7-A010-74D6-D0E0F15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 and Analysis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0B4C1-DBCF-2496-DC83-D87653769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3999" y="-110736"/>
            <a:ext cx="2057401" cy="505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5C45C9-ECD7-69FA-A22D-98464BD563C8}"/>
              </a:ext>
            </a:extLst>
          </p:cNvPr>
          <p:cNvSpPr txBox="1"/>
          <p:nvPr/>
        </p:nvSpPr>
        <p:spPr>
          <a:xfrm>
            <a:off x="9524999" y="46676"/>
            <a:ext cx="1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ALBERT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AD8300-6E7B-774F-F7B0-6A3E895BF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61779" y="623369"/>
            <a:ext cx="1514686" cy="628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F5D421-9120-A43F-E12C-92147E20C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83813" y="5593052"/>
            <a:ext cx="1514688" cy="628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3B208-CABA-695F-7E02-B6B2FCB4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71099" y="2074773"/>
            <a:ext cx="1514686" cy="628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2740C9-A3F5-80D1-FF49-69E2E2EC7BB7}"/>
              </a:ext>
            </a:extLst>
          </p:cNvPr>
          <p:cNvSpPr txBox="1"/>
          <p:nvPr/>
        </p:nvSpPr>
        <p:spPr>
          <a:xfrm rot="16200000">
            <a:off x="-187295" y="75307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9AA4AD-49D9-0279-EDCA-948E2338593F}"/>
              </a:ext>
            </a:extLst>
          </p:cNvPr>
          <p:cNvSpPr txBox="1"/>
          <p:nvPr/>
        </p:nvSpPr>
        <p:spPr>
          <a:xfrm rot="16200000">
            <a:off x="-170686" y="2204476"/>
            <a:ext cx="11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7F47C-9229-3607-3994-C00F52DA916A}"/>
              </a:ext>
            </a:extLst>
          </p:cNvPr>
          <p:cNvSpPr txBox="1"/>
          <p:nvPr/>
        </p:nvSpPr>
        <p:spPr>
          <a:xfrm rot="16200000">
            <a:off x="-225395" y="573280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0440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CD03FA-DBEF-97A0-1339-1CCB9D708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7B89-D90C-D3D0-C031-C9AE84CBF9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rtl="0" fontAlgn="base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Clear and accurate labeling of images</a:t>
            </a:r>
          </a:p>
          <a:p>
            <a:pPr rtl="0" fontAlgn="base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Visualizations supported with ample and precise explanation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DB49B-65CC-8B32-70BA-07A80CCA6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1CBEF-D8B0-A964-6214-A5C37D106A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FB79C-2AE7-A010-74D6-D0E0F15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 and Analysis 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F6DD1-8478-8C82-3375-FA5C39E13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3999" y="-110736"/>
            <a:ext cx="2057401" cy="505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128347-03EC-C4FC-2D66-7115E1F67F96}"/>
              </a:ext>
            </a:extLst>
          </p:cNvPr>
          <p:cNvSpPr txBox="1"/>
          <p:nvPr/>
        </p:nvSpPr>
        <p:spPr>
          <a:xfrm>
            <a:off x="9524999" y="46676"/>
            <a:ext cx="1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Jordan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D609CE-9ACF-DCF8-A805-98287FDF8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61779" y="623369"/>
            <a:ext cx="1514686" cy="628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D6C00B-DE74-E8DE-FFBA-5A0C9D531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83813" y="5593052"/>
            <a:ext cx="1514688" cy="628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EE4E24-08ED-85F3-C22A-FA9E158A7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71099" y="2074773"/>
            <a:ext cx="1514686" cy="628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A7D2AB-9C22-C4BA-5639-0E993F8DBDF1}"/>
              </a:ext>
            </a:extLst>
          </p:cNvPr>
          <p:cNvSpPr txBox="1"/>
          <p:nvPr/>
        </p:nvSpPr>
        <p:spPr>
          <a:xfrm rot="16200000">
            <a:off x="-187295" y="75307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22F11-AA89-E83B-6133-4851311EEAE6}"/>
              </a:ext>
            </a:extLst>
          </p:cNvPr>
          <p:cNvSpPr txBox="1"/>
          <p:nvPr/>
        </p:nvSpPr>
        <p:spPr>
          <a:xfrm rot="16200000">
            <a:off x="-170686" y="2204476"/>
            <a:ext cx="11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106D46-0454-B70B-7DB7-D870E6C43067}"/>
              </a:ext>
            </a:extLst>
          </p:cNvPr>
          <p:cNvSpPr txBox="1"/>
          <p:nvPr/>
        </p:nvSpPr>
        <p:spPr>
          <a:xfrm rot="16200000">
            <a:off x="-225395" y="573280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11919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CD03FA-DBEF-97A0-1339-1CCB9D708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7B89-D90C-D3D0-C031-C9AE84CBF9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rtl="0" fontAlgn="base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Clear and accurate labeling of images</a:t>
            </a:r>
          </a:p>
          <a:p>
            <a:pPr rtl="0" fontAlgn="base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Visualizations supported with ample and precise explanation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DB49B-65CC-8B32-70BA-07A80CCA6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1CBEF-D8B0-A964-6214-A5C37D106A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FB79C-2AE7-A010-74D6-D0E0F15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 and Analysis 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61196A-B3F3-35EE-7D5E-81DAC293A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3999" y="-110736"/>
            <a:ext cx="2057401" cy="505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9387BB-1CB6-9C59-0B64-C31E4DF4C983}"/>
              </a:ext>
            </a:extLst>
          </p:cNvPr>
          <p:cNvSpPr txBox="1"/>
          <p:nvPr/>
        </p:nvSpPr>
        <p:spPr>
          <a:xfrm>
            <a:off x="9524999" y="46676"/>
            <a:ext cx="1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Jordan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3861A0-B4F5-F525-36A6-44B41EBA5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61779" y="623369"/>
            <a:ext cx="1514686" cy="628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C92865-862C-7E8F-F024-83A10B2F0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83813" y="5593052"/>
            <a:ext cx="1514688" cy="628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BDC9B-6A60-DB7A-5D43-9E31A4CA0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71099" y="2074773"/>
            <a:ext cx="1514686" cy="628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C475D5-C070-1DCF-97CC-53B32ABF70AD}"/>
              </a:ext>
            </a:extLst>
          </p:cNvPr>
          <p:cNvSpPr txBox="1"/>
          <p:nvPr/>
        </p:nvSpPr>
        <p:spPr>
          <a:xfrm rot="16200000">
            <a:off x="-187295" y="75307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017DF-DB99-0053-CC5B-3C79D6BEE017}"/>
              </a:ext>
            </a:extLst>
          </p:cNvPr>
          <p:cNvSpPr txBox="1"/>
          <p:nvPr/>
        </p:nvSpPr>
        <p:spPr>
          <a:xfrm rot="16200000">
            <a:off x="-170686" y="2204476"/>
            <a:ext cx="11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79DC62-C9A9-C121-0C1F-500875F9874A}"/>
              </a:ext>
            </a:extLst>
          </p:cNvPr>
          <p:cNvSpPr txBox="1"/>
          <p:nvPr/>
        </p:nvSpPr>
        <p:spPr>
          <a:xfrm rot="16200000">
            <a:off x="-225395" y="573280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17827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CD03FA-DBEF-97A0-1339-1CCB9D708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7B89-D90C-D3D0-C031-C9AE84CBF9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rtl="0" fontAlgn="base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Clear and accurate labeling of images</a:t>
            </a:r>
          </a:p>
          <a:p>
            <a:pPr rtl="0" fontAlgn="base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Visualizations supported with ample and precise explanation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DB49B-65CC-8B32-70BA-07A80CCA6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1CBEF-D8B0-A964-6214-A5C37D106A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FB79C-2AE7-A010-74D6-D0E0F15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 and Analysis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8380BB-90CB-B1B5-01FD-C77EA4E19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3999" y="-110736"/>
            <a:ext cx="2057401" cy="505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28A51C-A508-8C9E-185F-81FA53D937A3}"/>
              </a:ext>
            </a:extLst>
          </p:cNvPr>
          <p:cNvSpPr txBox="1"/>
          <p:nvPr/>
        </p:nvSpPr>
        <p:spPr>
          <a:xfrm>
            <a:off x="9524999" y="46676"/>
            <a:ext cx="1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Yifei</a:t>
            </a:r>
            <a:r>
              <a:rPr lang="en-US" b="1" dirty="0">
                <a:solidFill>
                  <a:schemeClr val="bg1"/>
                </a:solidFill>
              </a:rPr>
              <a:t>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EDCF9B-DA53-AAFA-A7CF-AE59252D8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61779" y="623369"/>
            <a:ext cx="1514686" cy="628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250CE8-B025-C830-1327-126BD3F90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83813" y="5593052"/>
            <a:ext cx="1514688" cy="628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70CE4-BA53-61E3-D233-6F66FB16F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71099" y="2074773"/>
            <a:ext cx="1514686" cy="628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C739AA-9374-59A4-A6EE-6F5F849D11A9}"/>
              </a:ext>
            </a:extLst>
          </p:cNvPr>
          <p:cNvSpPr txBox="1"/>
          <p:nvPr/>
        </p:nvSpPr>
        <p:spPr>
          <a:xfrm rot="16200000">
            <a:off x="-187295" y="75307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F60EFF-763A-83BE-1546-F39CD84FBD0B}"/>
              </a:ext>
            </a:extLst>
          </p:cNvPr>
          <p:cNvSpPr txBox="1"/>
          <p:nvPr/>
        </p:nvSpPr>
        <p:spPr>
          <a:xfrm rot="16200000">
            <a:off x="-170686" y="2204476"/>
            <a:ext cx="11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4FF1DD-87E7-A83F-B230-C665FBF7BCF4}"/>
              </a:ext>
            </a:extLst>
          </p:cNvPr>
          <p:cNvSpPr txBox="1"/>
          <p:nvPr/>
        </p:nvSpPr>
        <p:spPr>
          <a:xfrm rot="16200000">
            <a:off x="-225395" y="573280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15573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CD03FA-DBEF-97A0-1339-1CCB9D708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7B89-D90C-D3D0-C031-C9AE84CBF9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rtl="0" fontAlgn="base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Clear and accurate labeling of images</a:t>
            </a:r>
          </a:p>
          <a:p>
            <a:pPr rtl="0" fontAlgn="base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Visualizations supported with ample and precise explanation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DB49B-65CC-8B32-70BA-07A80CCA6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1CBEF-D8B0-A964-6214-A5C37D106A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FB79C-2AE7-A010-74D6-D0E0F15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 and Analysis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EFE3A3-8FE1-93C7-15D3-E0BEE33A7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3999" y="-110736"/>
            <a:ext cx="2057401" cy="505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1DCA12-BF9F-2D48-9051-A75A0A015443}"/>
              </a:ext>
            </a:extLst>
          </p:cNvPr>
          <p:cNvSpPr txBox="1"/>
          <p:nvPr/>
        </p:nvSpPr>
        <p:spPr>
          <a:xfrm>
            <a:off x="9524999" y="46676"/>
            <a:ext cx="1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Yifei</a:t>
            </a:r>
            <a:r>
              <a:rPr lang="en-US" b="1" dirty="0">
                <a:solidFill>
                  <a:schemeClr val="bg1"/>
                </a:solidFill>
              </a:rPr>
              <a:t>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5D1F37-0177-70C1-FC83-B771F9A0B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61779" y="623369"/>
            <a:ext cx="1514686" cy="628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35B7B5-6D94-D762-5146-CF1046A8F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83813" y="5593052"/>
            <a:ext cx="1514688" cy="628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CE32B6-7EDF-3D40-62F9-45EDFACEE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71099" y="2074773"/>
            <a:ext cx="1514686" cy="628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6F260D-7547-CD9B-14CC-50E137D5F3D9}"/>
              </a:ext>
            </a:extLst>
          </p:cNvPr>
          <p:cNvSpPr txBox="1"/>
          <p:nvPr/>
        </p:nvSpPr>
        <p:spPr>
          <a:xfrm rot="16200000">
            <a:off x="-187295" y="75307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F85E22-26C9-0770-FA36-CFCDE0240E02}"/>
              </a:ext>
            </a:extLst>
          </p:cNvPr>
          <p:cNvSpPr txBox="1"/>
          <p:nvPr/>
        </p:nvSpPr>
        <p:spPr>
          <a:xfrm rot="16200000">
            <a:off x="-170686" y="2204476"/>
            <a:ext cx="11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EB316C-2214-3177-502A-4470DDB202D2}"/>
              </a:ext>
            </a:extLst>
          </p:cNvPr>
          <p:cNvSpPr txBox="1"/>
          <p:nvPr/>
        </p:nvSpPr>
        <p:spPr>
          <a:xfrm rot="16200000">
            <a:off x="-225395" y="573280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273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C5D20C-8E3B-956A-5581-8B3A6E4F65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Findings are strongly supported with numbers and visualizations</a:t>
            </a:r>
          </a:p>
          <a:p>
            <a:r>
              <a:rPr lang="en-US" dirty="0"/>
              <a:t>Write-up summarizes major findings and implications at a professional level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800"/>
              </a:spcBef>
              <a:spcAft>
                <a:spcPts val="3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Each question in the project proposal is answered with precise descriptions and findings</a:t>
            </a:r>
          </a:p>
          <a:p>
            <a:pPr rtl="0" fontAlgn="base">
              <a:spcBef>
                <a:spcPts val="800"/>
              </a:spcBef>
              <a:spcAft>
                <a:spcPts val="3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Each question response is supported with a well-discerned statistical analysis from lessons, such as aggregation, correlation, comparison, summary statistics, sentiment analysis, and time series analysis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D2C63-2211-55C1-84F2-7E02935317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All eight inquiries into the data are telling the same story that poverty is the most likely root cause predictor of cancer incidence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C82680-4C2B-5905-D3DC-2BEB1B28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Summary of the Data</a:t>
            </a:r>
          </a:p>
        </p:txBody>
      </p:sp>
    </p:spTree>
    <p:extLst>
      <p:ext uri="{BB962C8B-B14F-4D97-AF65-F5344CB8AC3E}">
        <p14:creationId xmlns:p14="http://schemas.microsoft.com/office/powerpoint/2010/main" val="18944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C5D20C-8E3B-956A-5581-8B3A6E4F65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Any additional questions that surfaced, what your group might research next if more time was available, or share a plan for future development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D2C63-2211-55C1-84F2-7E02935317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Issues with the data:</a:t>
            </a:r>
          </a:p>
          <a:p>
            <a:pPr lvl="1"/>
            <a:r>
              <a:rPr lang="en-US" dirty="0"/>
              <a:t>Data population sizes imbalanced</a:t>
            </a:r>
          </a:p>
          <a:p>
            <a:pPr lvl="1"/>
            <a:r>
              <a:rPr lang="en-US" dirty="0"/>
              <a:t>Data not collected with the same definition state to state</a:t>
            </a:r>
          </a:p>
          <a:p>
            <a:pPr lvl="1"/>
            <a:r>
              <a:rPr lang="en-US" dirty="0"/>
              <a:t>Categories e.g. “Asian” as a category is very broad and not particularly descriptive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C82680-4C2B-5905-D3DC-2BEB1B28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177661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C5D20C-8E3B-956A-5581-8B3A6E4F65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Findings are strongly supported with numbers and visualizations (10 points)</a:t>
            </a:r>
          </a:p>
          <a:p>
            <a:r>
              <a:rPr lang="en-US" b="1" dirty="0"/>
              <a:t>Write-up summarizes major findings and implications at a professional level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D2C63-2211-55C1-84F2-7E02935317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C82680-4C2B-5905-D3DC-2BEB1B28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 closing… </a:t>
            </a:r>
          </a:p>
        </p:txBody>
      </p:sp>
    </p:spTree>
    <p:extLst>
      <p:ext uri="{BB962C8B-B14F-4D97-AF65-F5344CB8AC3E}">
        <p14:creationId xmlns:p14="http://schemas.microsoft.com/office/powerpoint/2010/main" val="380963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B47897-5E6B-9AF9-2D7E-B9474EB2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Lab of Plotters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Team 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E98C56-116C-04C6-51A7-F768F45DEE29}"/>
              </a:ext>
            </a:extLst>
          </p:cNvPr>
          <p:cNvGrpSpPr/>
          <p:nvPr/>
        </p:nvGrpSpPr>
        <p:grpSpPr>
          <a:xfrm>
            <a:off x="397680" y="762000"/>
            <a:ext cx="3696513" cy="1482744"/>
            <a:chOff x="397680" y="206642"/>
            <a:chExt cx="3696513" cy="14827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F80EBA-3475-3CEC-1592-0B89ECCFBF6D}"/>
                </a:ext>
              </a:extLst>
            </p:cNvPr>
            <p:cNvSpPr txBox="1"/>
            <p:nvPr/>
          </p:nvSpPr>
          <p:spPr>
            <a:xfrm>
              <a:off x="1728128" y="206642"/>
              <a:ext cx="2366065" cy="1077218"/>
            </a:xfrm>
            <a:prstGeom prst="rect">
              <a:avLst/>
            </a:prstGeom>
            <a:solidFill>
              <a:srgbClr val="DDDDDD"/>
            </a:solidFill>
            <a:ln w="50800" cmpd="tri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Kala Sivasubramanian</a:t>
              </a:r>
            </a:p>
            <a:p>
              <a:r>
                <a:rPr lang="en-US" sz="1600" b="1" dirty="0">
                  <a:solidFill>
                    <a:schemeClr val="bg2"/>
                  </a:solidFill>
                </a:rPr>
                <a:t>Data Strategy Architect &amp; Insights Alchemist… and Project Lead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772EEC1-9F0A-00C4-E4FD-78F3B0E342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6" r="1776"/>
            <a:stretch/>
          </p:blipFill>
          <p:spPr>
            <a:xfrm>
              <a:off x="397680" y="317786"/>
              <a:ext cx="1258362" cy="13716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9148C8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A2B3E3-879D-F452-4E4E-39CD493B8E7E}"/>
              </a:ext>
            </a:extLst>
          </p:cNvPr>
          <p:cNvGrpSpPr/>
          <p:nvPr/>
        </p:nvGrpSpPr>
        <p:grpSpPr>
          <a:xfrm>
            <a:off x="370540" y="4727513"/>
            <a:ext cx="4275065" cy="1542175"/>
            <a:chOff x="4307114" y="147210"/>
            <a:chExt cx="4275065" cy="15421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B6DC81-0F5F-8F3B-9245-501539766A55}"/>
                </a:ext>
              </a:extLst>
            </p:cNvPr>
            <p:cNvSpPr txBox="1"/>
            <p:nvPr/>
          </p:nvSpPr>
          <p:spPr>
            <a:xfrm>
              <a:off x="5716394" y="147210"/>
              <a:ext cx="2865785" cy="784830"/>
            </a:xfrm>
            <a:prstGeom prst="rect">
              <a:avLst/>
            </a:prstGeom>
            <a:solidFill>
              <a:srgbClr val="DDDDDD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2"/>
                  </a:solidFill>
                </a:rPr>
                <a:t>Jonathan Schwartz</a:t>
              </a:r>
            </a:p>
            <a:p>
              <a:r>
                <a:rPr lang="en-US" sz="1500" b="1" dirty="0">
                  <a:solidFill>
                    <a:schemeClr val="bg2"/>
                  </a:solidFill>
                </a:rPr>
                <a:t>Empirical Data Scribe &amp; Narrative Weaver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EC33C41-D36A-43C1-0CD0-B3CF2E3C8FEC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" t="-1" r="651" b="13887"/>
            <a:stretch/>
          </p:blipFill>
          <p:spPr>
            <a:xfrm>
              <a:off x="4307114" y="317785"/>
              <a:ext cx="1409279" cy="13716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9148C8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AA93512-E816-C8A4-D4A1-1C0349B8773D}"/>
              </a:ext>
            </a:extLst>
          </p:cNvPr>
          <p:cNvSpPr txBox="1"/>
          <p:nvPr/>
        </p:nvSpPr>
        <p:spPr>
          <a:xfrm>
            <a:off x="1806959" y="2760065"/>
            <a:ext cx="2208405" cy="1077218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Jordan </a:t>
            </a:r>
            <a:r>
              <a:rPr lang="en-US" sz="1600" dirty="0" err="1">
                <a:solidFill>
                  <a:schemeClr val="bg2"/>
                </a:solidFill>
              </a:rPr>
              <a:t>Kesner</a:t>
            </a:r>
            <a:endParaRPr lang="en-US" sz="1600" dirty="0">
              <a:solidFill>
                <a:schemeClr val="bg2"/>
              </a:solidFill>
            </a:endParaRPr>
          </a:p>
          <a:p>
            <a:r>
              <a:rPr lang="en-US" sz="1600" b="1" dirty="0">
                <a:solidFill>
                  <a:schemeClr val="bg2"/>
                </a:solidFill>
              </a:rPr>
              <a:t>Metric Harmonization Engineer &amp; Data Sculptor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F144F0-29A6-FCC8-6032-B1FC670E8404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r="4000" b="11827"/>
          <a:stretch/>
        </p:blipFill>
        <p:spPr>
          <a:xfrm>
            <a:off x="397680" y="2863267"/>
            <a:ext cx="1261872" cy="12515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9148C8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2A3C8C0-16B3-95D4-37B5-2685BE38D9F5}"/>
              </a:ext>
            </a:extLst>
          </p:cNvPr>
          <p:cNvGrpSpPr/>
          <p:nvPr/>
        </p:nvGrpSpPr>
        <p:grpSpPr>
          <a:xfrm>
            <a:off x="4346019" y="4750186"/>
            <a:ext cx="3234830" cy="1511511"/>
            <a:chOff x="279592" y="4276578"/>
            <a:chExt cx="3234830" cy="15115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9D1A84-0679-5ADF-AB5E-62103ADD1292}"/>
                </a:ext>
              </a:extLst>
            </p:cNvPr>
            <p:cNvSpPr txBox="1"/>
            <p:nvPr/>
          </p:nvSpPr>
          <p:spPr>
            <a:xfrm>
              <a:off x="1678388" y="4276578"/>
              <a:ext cx="1836034" cy="1323439"/>
            </a:xfrm>
            <a:prstGeom prst="rect">
              <a:avLst/>
            </a:prstGeom>
            <a:solidFill>
              <a:srgbClr val="DDDDDD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Frederik Tylim</a:t>
              </a:r>
            </a:p>
            <a:p>
              <a:r>
                <a:rPr lang="en-US" sz="1600" b="1" dirty="0">
                  <a:solidFill>
                    <a:schemeClr val="bg2"/>
                  </a:solidFill>
                </a:rPr>
                <a:t>Holistic Information Synthesis Illuminator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280D585-895C-1CA7-FCED-710BEC796651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62675" t="6075" r="18421" b="67707"/>
            <a:stretch/>
          </p:blipFill>
          <p:spPr>
            <a:xfrm>
              <a:off x="279592" y="4416489"/>
              <a:ext cx="1261872" cy="13716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9148C8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6B895C-E6C2-63B5-21E9-FC88CEF59258}"/>
              </a:ext>
            </a:extLst>
          </p:cNvPr>
          <p:cNvGrpSpPr/>
          <p:nvPr/>
        </p:nvGrpSpPr>
        <p:grpSpPr>
          <a:xfrm>
            <a:off x="4346019" y="762000"/>
            <a:ext cx="4264581" cy="1536358"/>
            <a:chOff x="4214479" y="2207349"/>
            <a:chExt cx="4264581" cy="153635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DC4DFD-2F0F-6365-EEA7-A27C1BAE179C}"/>
                </a:ext>
              </a:extLst>
            </p:cNvPr>
            <p:cNvSpPr txBox="1"/>
            <p:nvPr/>
          </p:nvSpPr>
          <p:spPr>
            <a:xfrm>
              <a:off x="5613275" y="2207349"/>
              <a:ext cx="28657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Albert Hernandez</a:t>
              </a:r>
            </a:p>
            <a:p>
              <a:r>
                <a:rPr lang="en-US" sz="1600" b="1" dirty="0">
                  <a:solidFill>
                    <a:schemeClr val="bg2"/>
                  </a:solidFill>
                </a:rPr>
                <a:t>Data Ecosystem Innovator</a:t>
              </a:r>
            </a:p>
            <a:p>
              <a:r>
                <a:rPr lang="en-US" sz="1600" b="1" dirty="0">
                  <a:solidFill>
                    <a:schemeClr val="bg2"/>
                  </a:solidFill>
                </a:rPr>
                <a:t>&amp; Analytics Luminary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E5CE917-8395-5E5B-2359-01A6F42BDBEC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52845" t="47829" r="30857" b="35085"/>
            <a:stretch/>
          </p:blipFill>
          <p:spPr>
            <a:xfrm>
              <a:off x="4214479" y="2372107"/>
              <a:ext cx="1261872" cy="13716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9148C8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AE1DF46-766D-8CAD-F744-AE47C8FC1D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0147"/>
          <a:stretch/>
        </p:blipFill>
        <p:spPr>
          <a:xfrm>
            <a:off x="8386522" y="2143746"/>
            <a:ext cx="3652179" cy="427784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3D12A05-18C1-4F28-F9F5-5EE853ACE9E6}"/>
              </a:ext>
            </a:extLst>
          </p:cNvPr>
          <p:cNvGrpSpPr/>
          <p:nvPr/>
        </p:nvGrpSpPr>
        <p:grpSpPr>
          <a:xfrm>
            <a:off x="4346019" y="2746135"/>
            <a:ext cx="4489796" cy="1536536"/>
            <a:chOff x="4172888" y="4261492"/>
            <a:chExt cx="4489796" cy="153653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D73E15-FA2D-E997-6C0B-E5C752DA9862}"/>
                </a:ext>
              </a:extLst>
            </p:cNvPr>
            <p:cNvSpPr txBox="1"/>
            <p:nvPr/>
          </p:nvSpPr>
          <p:spPr>
            <a:xfrm>
              <a:off x="5571684" y="4261492"/>
              <a:ext cx="309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chemeClr val="bg2"/>
                  </a:solidFill>
                </a:rPr>
                <a:t>Yifei</a:t>
              </a:r>
              <a:r>
                <a:rPr lang="en-US" sz="1600" dirty="0">
                  <a:solidFill>
                    <a:schemeClr val="bg2"/>
                  </a:solidFill>
                </a:rPr>
                <a:t> Li</a:t>
              </a:r>
            </a:p>
            <a:p>
              <a:r>
                <a:rPr lang="en-US" sz="1600" b="1" dirty="0">
                  <a:solidFill>
                    <a:schemeClr val="bg2"/>
                  </a:solidFill>
                </a:rPr>
                <a:t>Big Data Illuminator &amp; Synergistic Metrics Curator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F497648-974F-A996-B37F-43051EAAF336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64939" t="74716" r="16156" b="5973"/>
            <a:stretch/>
          </p:blipFill>
          <p:spPr>
            <a:xfrm>
              <a:off x="4172888" y="4426428"/>
              <a:ext cx="1261872" cy="13716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9148C8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DB01751-D475-9310-621C-135F2DE19EAA}"/>
              </a:ext>
            </a:extLst>
          </p:cNvPr>
          <p:cNvSpPr txBox="1">
            <a:spLocks/>
          </p:cNvSpPr>
          <p:nvPr/>
        </p:nvSpPr>
        <p:spPr>
          <a:xfrm>
            <a:off x="8343204" y="2143747"/>
            <a:ext cx="3700223" cy="4277848"/>
          </a:xfrm>
          <a:prstGeom prst="rect">
            <a:avLst/>
          </a:prstGeom>
          <a:solidFill>
            <a:srgbClr val="B07BD7">
              <a:alpha val="75000"/>
            </a:srgbClr>
          </a:solidFill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3500" b="1" dirty="0"/>
            </a:br>
            <a:endParaRPr lang="en-US" sz="3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DA9883-4BA5-CF96-1758-2D614E913B6C}"/>
              </a:ext>
            </a:extLst>
          </p:cNvPr>
          <p:cNvSpPr txBox="1"/>
          <p:nvPr/>
        </p:nvSpPr>
        <p:spPr>
          <a:xfrm>
            <a:off x="8376578" y="2241065"/>
            <a:ext cx="365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/>
              <a:t>The Team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1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7DE189-73C7-15BB-EE6E-2D9EA36CC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My project purpose: I am looking at the relationships between cancer rates and death rates to education and income across all states and counties in the US</a:t>
            </a:r>
            <a:endParaRPr lang="en-US" dirty="0">
              <a:solidFill>
                <a:srgbClr val="1D1C1D"/>
              </a:solidFill>
              <a:highlight>
                <a:srgbClr val="F8F8F8"/>
              </a:highlight>
              <a:latin typeface="Slack-Lato"/>
            </a:endParaRPr>
          </a:p>
          <a:p>
            <a:pPr algn="l"/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the questions I am trying to answer are: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Are cancer incidence and death rates greater when % of people living in poverty is higher, or median income is lower?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Are cancer incidence and death rates higher or lower for people employed versus unemployed?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Any relationship between cancer incidence and death rates to educational level?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My response to Qt #3:</a:t>
            </a:r>
            <a:br>
              <a:rPr lang="en-US" dirty="0"/>
            </a:br>
            <a:r>
              <a:rPr lang="en-US" b="1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## Q: Is there a relationship between cancer incidence and death rates AND educational level?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1. The average number of cancer cases have an extremely weak negative correlation with higher education.  For example, the 3 columns "Some College 18-24 %", "Bachelor Degree 18-24 %" and "Bachelor Degree 25 and Over %" all show a negative correlation to cancer incidence rate, though they are extremely weak correlations.1. The average number of deaths has a moderate negative correlation (-0.448336) with "Bachelor Degree 25 and Over %" and a moderate positive correlation (0.487745) with "High School 25 and Over %".</a:t>
            </a:r>
            <a:br>
              <a:rPr lang="en-US" dirty="0"/>
            </a:br>
            <a:r>
              <a:rPr lang="en-US" b="1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### Conclusions: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* Populations that have a greater percentage of people over 25 with a Bachelor's degree will see lower percentage of cancer deaths.  The reverse is also moderately true. Populations that have a greater percentage of people over 25 with only a high school degree will see higher percentage of cancer deaths.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EE345D-BE16-4D0F-5EB9-DEC340503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Kala</a:t>
            </a:r>
          </a:p>
        </p:txBody>
      </p:sp>
    </p:spTree>
    <p:extLst>
      <p:ext uri="{BB962C8B-B14F-4D97-AF65-F5344CB8AC3E}">
        <p14:creationId xmlns:p14="http://schemas.microsoft.com/office/powerpoint/2010/main" val="125076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The Question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b="1" dirty="0"/>
              <a:t>How are cancer incidence – diagnosis and mortality from the disease - related to demographic and socioeconomic factors?</a:t>
            </a:r>
          </a:p>
          <a:p>
            <a:pPr algn="l"/>
            <a:endParaRPr lang="en-US" dirty="0"/>
          </a:p>
          <a:p>
            <a:pPr marL="457200" indent="-457200" algn="l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Race</a:t>
            </a:r>
          </a:p>
          <a:p>
            <a:pPr marL="457200" indent="-457200" algn="l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Age</a:t>
            </a:r>
          </a:p>
          <a:p>
            <a:pPr marL="457200" indent="-457200" algn="l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Gender</a:t>
            </a:r>
          </a:p>
          <a:p>
            <a:pPr marL="457200" indent="-457200" algn="l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Education Level</a:t>
            </a:r>
          </a:p>
          <a:p>
            <a:pPr marL="457200" indent="-457200" algn="l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Income Level</a:t>
            </a:r>
          </a:p>
          <a:p>
            <a:pPr marL="457200" indent="-457200" algn="l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Insurance Coverage</a:t>
            </a:r>
          </a:p>
          <a:p>
            <a:pPr marL="457200" indent="-457200" algn="l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Clinical Trials per Capita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15A81-9D94-8862-2370-B92D8A93B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71" t="46817" r="32779" b="14990"/>
          <a:stretch/>
        </p:blipFill>
        <p:spPr>
          <a:xfrm>
            <a:off x="7922388" y="3581400"/>
            <a:ext cx="3652178" cy="2362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4856DD-CD32-32BA-194C-B6B744BDAA34}"/>
              </a:ext>
            </a:extLst>
          </p:cNvPr>
          <p:cNvSpPr txBox="1">
            <a:spLocks/>
          </p:cNvSpPr>
          <p:nvPr/>
        </p:nvSpPr>
        <p:spPr>
          <a:xfrm>
            <a:off x="7935088" y="3581400"/>
            <a:ext cx="3700223" cy="2362200"/>
          </a:xfrm>
          <a:prstGeom prst="rect">
            <a:avLst/>
          </a:prstGeom>
          <a:solidFill>
            <a:srgbClr val="B07BD7">
              <a:alpha val="75000"/>
            </a:srgbClr>
          </a:solidFill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3500" b="1" dirty="0"/>
            </a:b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252198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F36D23-839B-F15C-CE56-C014EA079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the data collection, cleanup and exploration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3187B-6556-6029-41D2-0390C0893A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2CD45-3940-FAED-313E-4D54910F1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approach your group took in achieving project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18B134-2BB5-6393-3BDB-91295D1A5D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A36E710-32D5-61DE-2333-8F512BFF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418285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9B8763-0468-C801-C7BB-91B40AF24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Each question in the project proposal is answered with precise descriptions and findings </a:t>
            </a:r>
          </a:p>
          <a:p>
            <a:r>
              <a:rPr lang="en-US" sz="1800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Each question response is supported with a well-discerned statistical analysis from lessons, such as aggregation, correlation, comparison, summary statistics, sentiment analysis, and time series analysis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FB0823-422C-0BB3-20EE-89CF9833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Project Proposal (High Level / One Sentence)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48D82F-C963-78E3-FBAB-89F35190B511}"/>
              </a:ext>
            </a:extLst>
          </p:cNvPr>
          <p:cNvSpPr/>
          <p:nvPr/>
        </p:nvSpPr>
        <p:spPr>
          <a:xfrm rot="5400000">
            <a:off x="8841561" y="950933"/>
            <a:ext cx="1686025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6344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90AD6F-9D8F-766C-8A0A-E028642F9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Repository Name</a:t>
            </a:r>
          </a:p>
          <a:p>
            <a:r>
              <a:rPr lang="en-US" dirty="0"/>
              <a:t>Project URL</a:t>
            </a:r>
          </a:p>
          <a:p>
            <a:r>
              <a:rPr lang="en-US" dirty="0"/>
              <a:t>Organization of Repository</a:t>
            </a:r>
          </a:p>
          <a:p>
            <a:r>
              <a:rPr lang="en-US" dirty="0"/>
              <a:t>Commit Message Example(s)</a:t>
            </a:r>
          </a:p>
          <a:p>
            <a:r>
              <a:rPr lang="en-US" dirty="0"/>
              <a:t>Number of commits to repository</a:t>
            </a:r>
          </a:p>
          <a:p>
            <a:r>
              <a:rPr lang="en-US" dirty="0"/>
              <a:t>Additional Context from GitHub README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B47897-5E6B-9AF9-2D7E-B9474EB2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Project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2D869-3990-D42D-E07F-4DD9DB148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147"/>
          <a:stretch/>
        </p:blipFill>
        <p:spPr>
          <a:xfrm>
            <a:off x="8386522" y="2143746"/>
            <a:ext cx="3652179" cy="42778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44F7F2-34AB-2D7F-AB6A-1C6623BD34DD}"/>
              </a:ext>
            </a:extLst>
          </p:cNvPr>
          <p:cNvSpPr txBox="1">
            <a:spLocks/>
          </p:cNvSpPr>
          <p:nvPr/>
        </p:nvSpPr>
        <p:spPr>
          <a:xfrm>
            <a:off x="8343204" y="2143747"/>
            <a:ext cx="3700223" cy="4277848"/>
          </a:xfrm>
          <a:prstGeom prst="rect">
            <a:avLst/>
          </a:prstGeom>
          <a:solidFill>
            <a:srgbClr val="B07BD7">
              <a:alpha val="75000"/>
            </a:srgbClr>
          </a:solidFill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3500" b="1" dirty="0"/>
            </a:b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408625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CB55F3-379F-E1EB-63F8-C2A67997F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2265E2-5DB1-FB6E-BB3A-AA60DE7B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Methodology and Data Sources Used</a:t>
            </a:r>
          </a:p>
        </p:txBody>
      </p:sp>
    </p:spTree>
    <p:extLst>
      <p:ext uri="{BB962C8B-B14F-4D97-AF65-F5344CB8AC3E}">
        <p14:creationId xmlns:p14="http://schemas.microsoft.com/office/powerpoint/2010/main" val="384776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CB55F3-379F-E1EB-63F8-C2A67997F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2265E2-5DB1-FB6E-BB3A-AA60DE7B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Analysis (High Level)</a:t>
            </a:r>
          </a:p>
        </p:txBody>
      </p:sp>
    </p:spTree>
    <p:extLst>
      <p:ext uri="{BB962C8B-B14F-4D97-AF65-F5344CB8AC3E}">
        <p14:creationId xmlns:p14="http://schemas.microsoft.com/office/powerpoint/2010/main" val="193222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7B89-D90C-D3D0-C031-C9AE84CBF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3" y="1820537"/>
            <a:ext cx="5029200" cy="353092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The average number of cancer cases has an extremely weak negative correlation with higher education: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solidFill>
                  <a:schemeClr val="bg1"/>
                </a:solidFill>
                <a:latin typeface="Aptos Black" panose="020B0004020202020204" pitchFamily="34" charset="0"/>
              </a:rPr>
              <a:t>T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he columns "Some College 18-24 %", "Bachelor’s Degree 18-24 %" and "Bachelor’s Degree 25 and Over %" all show negative correlations to cancer incidence rates, though they are extremely weak correlations.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The average number of deaths has a moderate negative correlation (-0.448336) with "Bachelor’s Degree 25 and Over %" and a moderate positive correlation (0.487745) with "High School 25 and Over %".</a:t>
            </a:r>
            <a:endParaRPr lang="en-US" sz="1600" b="1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pic>
        <p:nvPicPr>
          <p:cNvPr id="12" name="Content Placeholder 11" descr="A graph showing a number of red dots&#10;&#10;Description automatically generated">
            <a:extLst>
              <a:ext uri="{FF2B5EF4-FFF2-40B4-BE49-F238E27FC236}">
                <a16:creationId xmlns:a16="http://schemas.microsoft.com/office/drawing/2014/main" id="{69D0C32E-2AE4-1488-AC7B-B8624DE27D0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610" y="1676400"/>
            <a:ext cx="4730190" cy="3675063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D7FB79C-2AE7-A010-74D6-D0E0F15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lack-Lato"/>
              </a:rPr>
              <a:t>Is There a Relationship </a:t>
            </a:r>
            <a:r>
              <a:rPr lang="en-US" b="1" dirty="0">
                <a:solidFill>
                  <a:schemeClr val="bg1"/>
                </a:solidFill>
                <a:latin typeface="Slack-Lato"/>
              </a:rPr>
              <a:t>B</a:t>
            </a:r>
            <a:r>
              <a:rPr lang="en-US" b="1" i="0" dirty="0">
                <a:solidFill>
                  <a:schemeClr val="bg1"/>
                </a:solidFill>
                <a:effectLst/>
                <a:latin typeface="Slack-Lato"/>
              </a:rPr>
              <a:t>etween </a:t>
            </a:r>
            <a:r>
              <a:rPr lang="en-US" b="1" dirty="0">
                <a:solidFill>
                  <a:schemeClr val="bg1"/>
                </a:solidFill>
                <a:latin typeface="Slack-Lato"/>
              </a:rPr>
              <a:t>C</a:t>
            </a:r>
            <a:r>
              <a:rPr lang="en-US" b="1" i="0" dirty="0">
                <a:solidFill>
                  <a:schemeClr val="bg1"/>
                </a:solidFill>
                <a:effectLst/>
                <a:latin typeface="Slack-Lato"/>
              </a:rPr>
              <a:t>ancer </a:t>
            </a:r>
            <a:r>
              <a:rPr lang="en-US" b="1" dirty="0">
                <a:solidFill>
                  <a:schemeClr val="bg1"/>
                </a:solidFill>
                <a:latin typeface="Slack-Lato"/>
              </a:rPr>
              <a:t>I</a:t>
            </a:r>
            <a:r>
              <a:rPr lang="en-US" b="1" i="0" dirty="0">
                <a:solidFill>
                  <a:schemeClr val="bg1"/>
                </a:solidFill>
                <a:effectLst/>
                <a:latin typeface="Slack-Lato"/>
              </a:rPr>
              <a:t>ncidence and/or Death </a:t>
            </a:r>
            <a:r>
              <a:rPr lang="en-US" b="1" dirty="0">
                <a:solidFill>
                  <a:schemeClr val="bg1"/>
                </a:solidFill>
                <a:latin typeface="Slack-Lato"/>
              </a:rPr>
              <a:t>R</a:t>
            </a:r>
            <a:r>
              <a:rPr lang="en-US" b="1" i="0" dirty="0">
                <a:solidFill>
                  <a:schemeClr val="bg1"/>
                </a:solidFill>
                <a:effectLst/>
                <a:latin typeface="Slack-Lato"/>
              </a:rPr>
              <a:t>ates with Education Level?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227989-274F-2C23-EBCC-6A21AA984E2A}"/>
              </a:ext>
            </a:extLst>
          </p:cNvPr>
          <p:cNvSpPr/>
          <p:nvPr/>
        </p:nvSpPr>
        <p:spPr>
          <a:xfrm>
            <a:off x="828350" y="5372579"/>
            <a:ext cx="10515600" cy="1028221"/>
          </a:xfrm>
          <a:prstGeom prst="rect">
            <a:avLst/>
          </a:prstGeom>
          <a:solidFill>
            <a:srgbClr val="9148C8">
              <a:alpha val="40000"/>
            </a:srgbClr>
          </a:solidFill>
          <a:ln>
            <a:solidFill>
              <a:srgbClr val="9148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0" dirty="0">
                <a:solidFill>
                  <a:schemeClr val="bg1"/>
                </a:solidFill>
                <a:effectLst/>
                <a:latin typeface="+mj-lt"/>
              </a:rPr>
              <a:t>Populations that have a greater percentage of people over 25 with a Bachelor’s Degree will see lower percentage of cancer deaths.  The reverse is also moderately true. Populations that have a greater percentage of people over 25 with only a high school degree experience a higher percentage of cancer deaths.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8C5A51-05BB-3AB8-460D-24CB5DB4F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61779" y="623369"/>
            <a:ext cx="1514686" cy="6287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2C8A411-9A37-7492-5615-6F8924DC9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83813" y="5593052"/>
            <a:ext cx="1514688" cy="6287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32BFBE0-27E4-7277-C8DC-27DB021EC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71099" y="2074773"/>
            <a:ext cx="1514686" cy="6287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55BDF0-E29E-CC64-E5C0-CFEDA3DD054D}"/>
              </a:ext>
            </a:extLst>
          </p:cNvPr>
          <p:cNvSpPr txBox="1"/>
          <p:nvPr/>
        </p:nvSpPr>
        <p:spPr>
          <a:xfrm rot="16200000">
            <a:off x="-187295" y="75307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484F90-A7EE-6573-5CAA-ABB64B2DC8AC}"/>
              </a:ext>
            </a:extLst>
          </p:cNvPr>
          <p:cNvSpPr txBox="1"/>
          <p:nvPr/>
        </p:nvSpPr>
        <p:spPr>
          <a:xfrm rot="16200000">
            <a:off x="-170686" y="2204476"/>
            <a:ext cx="11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15184D-EDA1-FFE4-5973-A7011E75A19B}"/>
              </a:ext>
            </a:extLst>
          </p:cNvPr>
          <p:cNvSpPr txBox="1"/>
          <p:nvPr/>
        </p:nvSpPr>
        <p:spPr>
          <a:xfrm rot="16200000">
            <a:off x="-225395" y="573280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Conclusions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ACE9D-3FBD-E848-DA46-60818D0D5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8485" l="9434" r="89937">
                        <a14:foregroundMark x1="21384" y1="54545" x2="67296" y2="68182"/>
                        <a14:foregroundMark x1="20126" y1="57576" x2="60377" y2="84848"/>
                        <a14:foregroundMark x1="60377" y1="84848" x2="67296" y2="78788"/>
                        <a14:foregroundMark x1="20755" y1="74242" x2="62893" y2="81818"/>
                        <a14:foregroundMark x1="62893" y1="81818" x2="64151" y2="45455"/>
                        <a14:foregroundMark x1="61635" y1="40909" x2="85535" y2="95455"/>
                        <a14:foregroundMark x1="85535" y1="95455" x2="86164" y2="98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4933" y="-110736"/>
            <a:ext cx="1218867" cy="505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7AD101-204E-7116-97D9-929B62D3375D}"/>
              </a:ext>
            </a:extLst>
          </p:cNvPr>
          <p:cNvSpPr txBox="1"/>
          <p:nvPr/>
        </p:nvSpPr>
        <p:spPr>
          <a:xfrm>
            <a:off x="10172866" y="46993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KALA 1</a:t>
            </a:r>
          </a:p>
        </p:txBody>
      </p:sp>
    </p:spTree>
    <p:extLst>
      <p:ext uri="{BB962C8B-B14F-4D97-AF65-F5344CB8AC3E}">
        <p14:creationId xmlns:p14="http://schemas.microsoft.com/office/powerpoint/2010/main" val="380585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3.potx" id="{55B65C5C-2110-41C9-9432-67D739EC5CFC}" vid="{FDE12540-4521-4F30-863D-D54DD2EE1C3B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office city sketch presentation background (widescreen)</Template>
  <TotalTime>384</TotalTime>
  <Words>1037</Words>
  <Application>Microsoft Office PowerPoint</Application>
  <PresentationFormat>Widescreen</PresentationFormat>
  <Paragraphs>151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Black</vt:lpstr>
      <vt:lpstr>Aptos Display</vt:lpstr>
      <vt:lpstr>Arial</vt:lpstr>
      <vt:lpstr>Century Schoolbook</vt:lpstr>
      <vt:lpstr>Slack-Lato</vt:lpstr>
      <vt:lpstr>CITY SKETCH 16X9</vt:lpstr>
      <vt:lpstr>PowerPoint Presentation</vt:lpstr>
      <vt:lpstr>Lab of Plotters Team 1</vt:lpstr>
      <vt:lpstr>The Question</vt:lpstr>
      <vt:lpstr>Project Overview</vt:lpstr>
      <vt:lpstr>Project Proposal (High Level / One Sentence)</vt:lpstr>
      <vt:lpstr>Project Details</vt:lpstr>
      <vt:lpstr>Methodology and Data Sources Used</vt:lpstr>
      <vt:lpstr>Analysis (High Level)</vt:lpstr>
      <vt:lpstr>Is There a Relationship Between Cancer Incidence and/or Death Rates with Education Level?</vt:lpstr>
      <vt:lpstr>Visualization and Analysis 2</vt:lpstr>
      <vt:lpstr>Visualization and Analysis 3</vt:lpstr>
      <vt:lpstr>Visualization and Analysis 4</vt:lpstr>
      <vt:lpstr>Visualization and Analysis 7</vt:lpstr>
      <vt:lpstr>Visualization and Analysis 8</vt:lpstr>
      <vt:lpstr>Visualization and Analysis 5</vt:lpstr>
      <vt:lpstr>Visualization and Analysis </vt:lpstr>
      <vt:lpstr>Summary of the Data</vt:lpstr>
      <vt:lpstr>Additional</vt:lpstr>
      <vt:lpstr>In closing… </vt:lpstr>
      <vt:lpstr>Kala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Frederik Tylim</dc:creator>
  <cp:lastModifiedBy>Frederik Tylim</cp:lastModifiedBy>
  <cp:revision>2</cp:revision>
  <dcterms:created xsi:type="dcterms:W3CDTF">2024-08-07T23:14:08Z</dcterms:created>
  <dcterms:modified xsi:type="dcterms:W3CDTF">2024-08-14T22:17:25Z</dcterms:modified>
</cp:coreProperties>
</file>